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6" r:id="rId2"/>
    <p:sldId id="287" r:id="rId3"/>
    <p:sldId id="288" r:id="rId4"/>
    <p:sldId id="258" r:id="rId5"/>
    <p:sldId id="259" r:id="rId6"/>
    <p:sldId id="260" r:id="rId7"/>
    <p:sldId id="261" r:id="rId8"/>
    <p:sldId id="263" r:id="rId9"/>
    <p:sldId id="264" r:id="rId10"/>
    <p:sldId id="265" r:id="rId11"/>
    <p:sldId id="289" r:id="rId12"/>
    <p:sldId id="290" r:id="rId13"/>
    <p:sldId id="291" r:id="rId14"/>
    <p:sldId id="294"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92" r:id="rId31"/>
    <p:sldId id="293" r:id="rId32"/>
    <p:sldId id="281" r:id="rId33"/>
    <p:sldId id="282" r:id="rId34"/>
    <p:sldId id="283" r:id="rId35"/>
    <p:sldId id="284" r:id="rId36"/>
    <p:sldId id="285"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4" d="100"/>
          <a:sy n="114" d="100"/>
        </p:scale>
        <p:origin x="18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3CBC82F2-8507-48B3-917A-85338E608297}" type="datetimeFigureOut">
              <a:rPr lang="en-US" smtClean="0"/>
              <a:t>12/14/2018</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A7A01204-65CF-4D5A-9072-343BADAEA520}" type="slidenum">
              <a:rPr lang="en-US" smtClean="0"/>
              <a:t>‹#›</a:t>
            </a:fld>
            <a:endParaRPr lang="en-US"/>
          </a:p>
        </p:txBody>
      </p:sp>
    </p:spTree>
    <p:extLst>
      <p:ext uri="{BB962C8B-B14F-4D97-AF65-F5344CB8AC3E}">
        <p14:creationId xmlns:p14="http://schemas.microsoft.com/office/powerpoint/2010/main" val="2955362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BC82F2-8507-48B3-917A-85338E608297}" type="datetimeFigureOut">
              <a:rPr lang="en-US" smtClean="0"/>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01204-65CF-4D5A-9072-343BADAEA520}" type="slidenum">
              <a:rPr lang="en-US" smtClean="0"/>
              <a:t>‹#›</a:t>
            </a:fld>
            <a:endParaRPr lang="en-US"/>
          </a:p>
        </p:txBody>
      </p:sp>
    </p:spTree>
    <p:extLst>
      <p:ext uri="{BB962C8B-B14F-4D97-AF65-F5344CB8AC3E}">
        <p14:creationId xmlns:p14="http://schemas.microsoft.com/office/powerpoint/2010/main" val="380501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BC82F2-8507-48B3-917A-85338E608297}" type="datetimeFigureOut">
              <a:rPr lang="en-US" smtClean="0"/>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01204-65CF-4D5A-9072-343BADAEA520}" type="slidenum">
              <a:rPr lang="en-US" smtClean="0"/>
              <a:t>‹#›</a:t>
            </a:fld>
            <a:endParaRPr lang="en-US"/>
          </a:p>
        </p:txBody>
      </p:sp>
    </p:spTree>
    <p:extLst>
      <p:ext uri="{BB962C8B-B14F-4D97-AF65-F5344CB8AC3E}">
        <p14:creationId xmlns:p14="http://schemas.microsoft.com/office/powerpoint/2010/main" val="2635140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BC82F2-8507-48B3-917A-85338E608297}" type="datetimeFigureOut">
              <a:rPr lang="en-US" smtClean="0"/>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01204-65CF-4D5A-9072-343BADAEA520}"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41609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BC82F2-8507-48B3-917A-85338E608297}" type="datetimeFigureOut">
              <a:rPr lang="en-US" smtClean="0"/>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01204-65CF-4D5A-9072-343BADAEA520}" type="slidenum">
              <a:rPr lang="en-US" smtClean="0"/>
              <a:t>‹#›</a:t>
            </a:fld>
            <a:endParaRPr lang="en-US"/>
          </a:p>
        </p:txBody>
      </p:sp>
    </p:spTree>
    <p:extLst>
      <p:ext uri="{BB962C8B-B14F-4D97-AF65-F5344CB8AC3E}">
        <p14:creationId xmlns:p14="http://schemas.microsoft.com/office/powerpoint/2010/main" val="7557583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C82F2-8507-48B3-917A-85338E608297}" type="datetimeFigureOut">
              <a:rPr lang="en-US" smtClean="0"/>
              <a:t>12/14/2018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A01204-65CF-4D5A-9072-343BADAEA520}" type="slidenum">
              <a:rPr lang="en-US" smtClean="0"/>
              <a:t>‹#›</a:t>
            </a:fld>
            <a:endParaRPr lang="en-US"/>
          </a:p>
        </p:txBody>
      </p:sp>
    </p:spTree>
    <p:extLst>
      <p:ext uri="{BB962C8B-B14F-4D97-AF65-F5344CB8AC3E}">
        <p14:creationId xmlns:p14="http://schemas.microsoft.com/office/powerpoint/2010/main" val="865286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C82F2-8507-48B3-917A-85338E608297}" type="datetimeFigureOut">
              <a:rPr lang="en-US" smtClean="0"/>
              <a:t>12/14/2018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A01204-65CF-4D5A-9072-343BADAEA520}" type="slidenum">
              <a:rPr lang="en-US" smtClean="0"/>
              <a:t>‹#›</a:t>
            </a:fld>
            <a:endParaRPr lang="en-US"/>
          </a:p>
        </p:txBody>
      </p:sp>
    </p:spTree>
    <p:extLst>
      <p:ext uri="{BB962C8B-B14F-4D97-AF65-F5344CB8AC3E}">
        <p14:creationId xmlns:p14="http://schemas.microsoft.com/office/powerpoint/2010/main" val="1292904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C82F2-8507-48B3-917A-85338E608297}"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01204-65CF-4D5A-9072-343BADAEA520}" type="slidenum">
              <a:rPr lang="en-US" smtClean="0"/>
              <a:t>‹#›</a:t>
            </a:fld>
            <a:endParaRPr lang="en-US"/>
          </a:p>
        </p:txBody>
      </p:sp>
    </p:spTree>
    <p:extLst>
      <p:ext uri="{BB962C8B-B14F-4D97-AF65-F5344CB8AC3E}">
        <p14:creationId xmlns:p14="http://schemas.microsoft.com/office/powerpoint/2010/main" val="32190677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C82F2-8507-48B3-917A-85338E608297}"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01204-65CF-4D5A-9072-343BADAEA520}" type="slidenum">
              <a:rPr lang="en-US" smtClean="0"/>
              <a:t>‹#›</a:t>
            </a:fld>
            <a:endParaRPr lang="en-US"/>
          </a:p>
        </p:txBody>
      </p:sp>
    </p:spTree>
    <p:extLst>
      <p:ext uri="{BB962C8B-B14F-4D97-AF65-F5344CB8AC3E}">
        <p14:creationId xmlns:p14="http://schemas.microsoft.com/office/powerpoint/2010/main" val="3694371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C82F2-8507-48B3-917A-85338E608297}"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01204-65CF-4D5A-9072-343BADAEA520}" type="slidenum">
              <a:rPr lang="en-US" smtClean="0"/>
              <a:t>‹#›</a:t>
            </a:fld>
            <a:endParaRPr lang="en-US"/>
          </a:p>
        </p:txBody>
      </p:sp>
    </p:spTree>
    <p:extLst>
      <p:ext uri="{BB962C8B-B14F-4D97-AF65-F5344CB8AC3E}">
        <p14:creationId xmlns:p14="http://schemas.microsoft.com/office/powerpoint/2010/main" val="88501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BC82F2-8507-48B3-917A-85338E608297}"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01204-65CF-4D5A-9072-343BADAEA520}" type="slidenum">
              <a:rPr lang="en-US" smtClean="0"/>
              <a:t>‹#›</a:t>
            </a:fld>
            <a:endParaRPr lang="en-US"/>
          </a:p>
        </p:txBody>
      </p:sp>
    </p:spTree>
    <p:extLst>
      <p:ext uri="{BB962C8B-B14F-4D97-AF65-F5344CB8AC3E}">
        <p14:creationId xmlns:p14="http://schemas.microsoft.com/office/powerpoint/2010/main" val="2851241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BC82F2-8507-48B3-917A-85338E608297}" type="datetimeFigureOut">
              <a:rPr lang="en-US" smtClean="0"/>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01204-65CF-4D5A-9072-343BADAEA520}" type="slidenum">
              <a:rPr lang="en-US" smtClean="0"/>
              <a:t>‹#›</a:t>
            </a:fld>
            <a:endParaRPr lang="en-US"/>
          </a:p>
        </p:txBody>
      </p:sp>
    </p:spTree>
    <p:extLst>
      <p:ext uri="{BB962C8B-B14F-4D97-AF65-F5344CB8AC3E}">
        <p14:creationId xmlns:p14="http://schemas.microsoft.com/office/powerpoint/2010/main" val="227261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BC82F2-8507-48B3-917A-85338E608297}" type="datetimeFigureOut">
              <a:rPr lang="en-US" smtClean="0"/>
              <a:t>12/14/2018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A01204-65CF-4D5A-9072-343BADAEA520}" type="slidenum">
              <a:rPr lang="en-US" smtClean="0"/>
              <a:t>‹#›</a:t>
            </a:fld>
            <a:endParaRPr lang="en-US"/>
          </a:p>
        </p:txBody>
      </p:sp>
    </p:spTree>
    <p:extLst>
      <p:ext uri="{BB962C8B-B14F-4D97-AF65-F5344CB8AC3E}">
        <p14:creationId xmlns:p14="http://schemas.microsoft.com/office/powerpoint/2010/main" val="1624892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BC82F2-8507-48B3-917A-85338E608297}" type="datetimeFigureOut">
              <a:rPr lang="en-US" smtClean="0"/>
              <a:t>12/14/2018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A01204-65CF-4D5A-9072-343BADAEA520}" type="slidenum">
              <a:rPr lang="en-US" smtClean="0"/>
              <a:t>‹#›</a:t>
            </a:fld>
            <a:endParaRPr lang="en-US"/>
          </a:p>
        </p:txBody>
      </p:sp>
    </p:spTree>
    <p:extLst>
      <p:ext uri="{BB962C8B-B14F-4D97-AF65-F5344CB8AC3E}">
        <p14:creationId xmlns:p14="http://schemas.microsoft.com/office/powerpoint/2010/main" val="3945711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C82F2-8507-48B3-917A-85338E608297}" type="datetimeFigureOut">
              <a:rPr lang="en-US" smtClean="0"/>
              <a:t>12/14/2018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A01204-65CF-4D5A-9072-343BADAEA520}" type="slidenum">
              <a:rPr lang="en-US" smtClean="0"/>
              <a:t>‹#›</a:t>
            </a:fld>
            <a:endParaRPr lang="en-US"/>
          </a:p>
        </p:txBody>
      </p:sp>
    </p:spTree>
    <p:extLst>
      <p:ext uri="{BB962C8B-B14F-4D97-AF65-F5344CB8AC3E}">
        <p14:creationId xmlns:p14="http://schemas.microsoft.com/office/powerpoint/2010/main" val="1153524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BC82F2-8507-48B3-917A-85338E608297}" type="datetimeFigureOut">
              <a:rPr lang="en-US" smtClean="0"/>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01204-65CF-4D5A-9072-343BADAEA520}" type="slidenum">
              <a:rPr lang="en-US" smtClean="0"/>
              <a:t>‹#›</a:t>
            </a:fld>
            <a:endParaRPr lang="en-US"/>
          </a:p>
        </p:txBody>
      </p:sp>
    </p:spTree>
    <p:extLst>
      <p:ext uri="{BB962C8B-B14F-4D97-AF65-F5344CB8AC3E}">
        <p14:creationId xmlns:p14="http://schemas.microsoft.com/office/powerpoint/2010/main" val="321260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BC82F2-8507-48B3-917A-85338E608297}" type="datetimeFigureOut">
              <a:rPr lang="en-US" smtClean="0"/>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01204-65CF-4D5A-9072-343BADAEA520}" type="slidenum">
              <a:rPr lang="en-US" smtClean="0"/>
              <a:t>‹#›</a:t>
            </a:fld>
            <a:endParaRPr lang="en-US"/>
          </a:p>
        </p:txBody>
      </p:sp>
    </p:spTree>
    <p:extLst>
      <p:ext uri="{BB962C8B-B14F-4D97-AF65-F5344CB8AC3E}">
        <p14:creationId xmlns:p14="http://schemas.microsoft.com/office/powerpoint/2010/main" val="3053412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CBC82F2-8507-48B3-917A-85338E608297}" type="datetimeFigureOut">
              <a:rPr lang="en-US" smtClean="0"/>
              <a:t>12/14/2018</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7A01204-65CF-4D5A-9072-343BADAEA520}" type="slidenum">
              <a:rPr lang="en-US" smtClean="0"/>
              <a:t>‹#›</a:t>
            </a:fld>
            <a:endParaRPr lang="en-US"/>
          </a:p>
        </p:txBody>
      </p:sp>
    </p:spTree>
    <p:extLst>
      <p:ext uri="{BB962C8B-B14F-4D97-AF65-F5344CB8AC3E}">
        <p14:creationId xmlns:p14="http://schemas.microsoft.com/office/powerpoint/2010/main" val="1818210950"/>
      </p:ext>
    </p:extLst>
  </p:cSld>
  <p:clrMap bg1="dk1" tx1="lt1" bg2="dk2" tx2="lt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 id="2147483796"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Storytelling</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97083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structure</a:t>
            </a:r>
          </a:p>
        </p:txBody>
      </p:sp>
      <p:sp>
        <p:nvSpPr>
          <p:cNvPr id="3" name="Content Placeholder 2"/>
          <p:cNvSpPr>
            <a:spLocks noGrp="1"/>
          </p:cNvSpPr>
          <p:nvPr>
            <p:ph idx="1"/>
          </p:nvPr>
        </p:nvSpPr>
        <p:spPr/>
        <p:txBody>
          <a:bodyPr/>
          <a:lstStyle/>
          <a:p>
            <a:r>
              <a:rPr lang="en-US" dirty="0"/>
              <a:t>Story structure – Freytag’s Pyramid</a:t>
            </a:r>
          </a:p>
          <a:p>
            <a:pPr lvl="1"/>
            <a:r>
              <a:rPr lang="en-US" b="1" dirty="0">
                <a:effectLst/>
              </a:rPr>
              <a:t>Falling Action</a:t>
            </a:r>
            <a:r>
              <a:rPr lang="en-US" dirty="0">
                <a:effectLst/>
              </a:rPr>
              <a:t> – Events happen because of the climax and let us know that the story will soon end.</a:t>
            </a:r>
          </a:p>
          <a:p>
            <a:pPr lvl="1"/>
            <a:r>
              <a:rPr lang="en-US" b="1" dirty="0">
                <a:effectLst/>
              </a:rPr>
              <a:t>Resolution</a:t>
            </a:r>
            <a:r>
              <a:rPr lang="en-US" dirty="0">
                <a:effectLst/>
              </a:rPr>
              <a:t> – the character(s) solve the main problem/conflict or it is solved for the character.</a:t>
            </a:r>
          </a:p>
          <a:p>
            <a:pPr lvl="1"/>
            <a:r>
              <a:rPr lang="en-US" b="1" dirty="0">
                <a:effectLst/>
              </a:rPr>
              <a:t>Dénouement</a:t>
            </a:r>
            <a:r>
              <a:rPr lang="en-US" dirty="0">
                <a:effectLst/>
              </a:rPr>
              <a:t> – the ending in which any remaining secrets, questions or mysteries which remain after the resolution are solved; often very closely tied to the resolution.</a:t>
            </a:r>
          </a:p>
          <a:p>
            <a:pPr lvl="1"/>
            <a:r>
              <a:rPr lang="en-US" dirty="0">
                <a:effectLst/>
              </a:rPr>
              <a:t>STUDY: Super Bowl Ads closest to the pyramid were most effective.</a:t>
            </a:r>
            <a:endParaRPr lang="en-US" dirty="0"/>
          </a:p>
          <a:p>
            <a:endParaRPr lang="en-US" dirty="0"/>
          </a:p>
        </p:txBody>
      </p:sp>
    </p:spTree>
    <p:extLst>
      <p:ext uri="{BB962C8B-B14F-4D97-AF65-F5344CB8AC3E}">
        <p14:creationId xmlns:p14="http://schemas.microsoft.com/office/powerpoint/2010/main" val="1540042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A17C2-5E1E-490D-A7B5-F0CC1BE97983}"/>
              </a:ext>
            </a:extLst>
          </p:cNvPr>
          <p:cNvSpPr>
            <a:spLocks noGrp="1"/>
          </p:cNvSpPr>
          <p:nvPr>
            <p:ph type="title"/>
          </p:nvPr>
        </p:nvSpPr>
        <p:spPr/>
        <p:txBody>
          <a:bodyPr/>
          <a:lstStyle/>
          <a:p>
            <a:r>
              <a:rPr lang="en-US" dirty="0"/>
              <a:t>Storytelling – believable and likable</a:t>
            </a:r>
          </a:p>
        </p:txBody>
      </p:sp>
      <p:sp>
        <p:nvSpPr>
          <p:cNvPr id="3" name="Content Placeholder 2">
            <a:extLst>
              <a:ext uri="{FF2B5EF4-FFF2-40B4-BE49-F238E27FC236}">
                <a16:creationId xmlns:a16="http://schemas.microsoft.com/office/drawing/2014/main" id="{51BCA5DB-ED7E-48D1-A6CD-0939420B2217}"/>
              </a:ext>
            </a:extLst>
          </p:cNvPr>
          <p:cNvSpPr>
            <a:spLocks noGrp="1"/>
          </p:cNvSpPr>
          <p:nvPr>
            <p:ph idx="1"/>
          </p:nvPr>
        </p:nvSpPr>
        <p:spPr/>
        <p:txBody>
          <a:bodyPr/>
          <a:lstStyle/>
          <a:p>
            <a:r>
              <a:rPr lang="en-US" dirty="0"/>
              <a:t>Believable</a:t>
            </a:r>
          </a:p>
          <a:p>
            <a:pPr lvl="1"/>
            <a:r>
              <a:rPr lang="en-US" dirty="0"/>
              <a:t>In trial, the story must be based on the facts that will be or have been proven</a:t>
            </a:r>
          </a:p>
        </p:txBody>
      </p:sp>
    </p:spTree>
    <p:extLst>
      <p:ext uri="{BB962C8B-B14F-4D97-AF65-F5344CB8AC3E}">
        <p14:creationId xmlns:p14="http://schemas.microsoft.com/office/powerpoint/2010/main" val="170709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FAACF-A35F-4E23-9657-DBCEAC7CEB27}"/>
              </a:ext>
            </a:extLst>
          </p:cNvPr>
          <p:cNvSpPr>
            <a:spLocks noGrp="1"/>
          </p:cNvSpPr>
          <p:nvPr>
            <p:ph type="title"/>
          </p:nvPr>
        </p:nvSpPr>
        <p:spPr/>
        <p:txBody>
          <a:bodyPr/>
          <a:lstStyle/>
          <a:p>
            <a:r>
              <a:rPr lang="en-US" dirty="0"/>
              <a:t>Storytelling – believable and likable</a:t>
            </a:r>
          </a:p>
        </p:txBody>
      </p:sp>
      <p:sp>
        <p:nvSpPr>
          <p:cNvPr id="3" name="Content Placeholder 2">
            <a:extLst>
              <a:ext uri="{FF2B5EF4-FFF2-40B4-BE49-F238E27FC236}">
                <a16:creationId xmlns:a16="http://schemas.microsoft.com/office/drawing/2014/main" id="{447FE914-C3D2-4D4A-A0D2-F87B1677B7B6}"/>
              </a:ext>
            </a:extLst>
          </p:cNvPr>
          <p:cNvSpPr>
            <a:spLocks noGrp="1"/>
          </p:cNvSpPr>
          <p:nvPr>
            <p:ph idx="1"/>
          </p:nvPr>
        </p:nvSpPr>
        <p:spPr/>
        <p:txBody>
          <a:bodyPr/>
          <a:lstStyle/>
          <a:p>
            <a:pPr lvl="1"/>
            <a:r>
              <a:rPr lang="en-US" dirty="0"/>
              <a:t>Burt Jones was in the living room. There were three couches in that room, each about 10 feet long. The couches were set up in a “U” shape with one against the wall and the other two on either end of the couch, jutting out from the wall, forming the “U”. Burt was on the couch in the middle … and Burt had a broken leg. From where he sat … with a broken leg … Burt had only one way out – straight ahead. But Ralph Smith was straight ahead … blocking Burt’s way out … and Ralph was holding a knife. </a:t>
            </a:r>
          </a:p>
          <a:p>
            <a:pPr lvl="1"/>
            <a:r>
              <a:rPr lang="en-US" dirty="0"/>
              <a:t>Burt pulls out a gun … he pleads with Ralph to let him go … Ralph lunges … Burt fires.</a:t>
            </a:r>
          </a:p>
          <a:p>
            <a:pPr lvl="2"/>
            <a:r>
              <a:rPr lang="en-US" dirty="0"/>
              <a:t>Facts to make story believable?</a:t>
            </a:r>
          </a:p>
          <a:p>
            <a:endParaRPr lang="en-US" dirty="0"/>
          </a:p>
        </p:txBody>
      </p:sp>
    </p:spTree>
    <p:extLst>
      <p:ext uri="{BB962C8B-B14F-4D97-AF65-F5344CB8AC3E}">
        <p14:creationId xmlns:p14="http://schemas.microsoft.com/office/powerpoint/2010/main" val="1450842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BDD25-8701-4AEE-B43C-14B3E910E397}"/>
              </a:ext>
            </a:extLst>
          </p:cNvPr>
          <p:cNvSpPr>
            <a:spLocks noGrp="1"/>
          </p:cNvSpPr>
          <p:nvPr>
            <p:ph type="title"/>
          </p:nvPr>
        </p:nvSpPr>
        <p:spPr/>
        <p:txBody>
          <a:bodyPr/>
          <a:lstStyle/>
          <a:p>
            <a:r>
              <a:rPr lang="en-US" dirty="0"/>
              <a:t>Storytelling – believable and likable</a:t>
            </a:r>
          </a:p>
        </p:txBody>
      </p:sp>
      <p:sp>
        <p:nvSpPr>
          <p:cNvPr id="3" name="Content Placeholder 2">
            <a:extLst>
              <a:ext uri="{FF2B5EF4-FFF2-40B4-BE49-F238E27FC236}">
                <a16:creationId xmlns:a16="http://schemas.microsoft.com/office/drawing/2014/main" id="{75355280-C85B-46FE-A17E-A9A81A1CE0D4}"/>
              </a:ext>
            </a:extLst>
          </p:cNvPr>
          <p:cNvSpPr>
            <a:spLocks noGrp="1"/>
          </p:cNvSpPr>
          <p:nvPr>
            <p:ph idx="1"/>
          </p:nvPr>
        </p:nvSpPr>
        <p:spPr/>
        <p:txBody>
          <a:bodyPr/>
          <a:lstStyle/>
          <a:p>
            <a:r>
              <a:rPr lang="en-US" dirty="0"/>
              <a:t>Likable</a:t>
            </a:r>
          </a:p>
          <a:p>
            <a:pPr lvl="1"/>
            <a:r>
              <a:rPr lang="en-US" dirty="0"/>
              <a:t>Why is it important?</a:t>
            </a:r>
          </a:p>
          <a:p>
            <a:pPr lvl="2"/>
            <a:r>
              <a:rPr lang="en-US" dirty="0"/>
              <a:t>Why did you make us hate you so much …</a:t>
            </a:r>
          </a:p>
          <a:p>
            <a:pPr lvl="1"/>
            <a:r>
              <a:rPr lang="en-US" dirty="0"/>
              <a:t>How can we be likable?</a:t>
            </a:r>
          </a:p>
        </p:txBody>
      </p:sp>
    </p:spTree>
    <p:extLst>
      <p:ext uri="{BB962C8B-B14F-4D97-AF65-F5344CB8AC3E}">
        <p14:creationId xmlns:p14="http://schemas.microsoft.com/office/powerpoint/2010/main" val="758933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A7BD6-292C-49C8-A5B1-105D9D5FA17D}"/>
              </a:ext>
            </a:extLst>
          </p:cNvPr>
          <p:cNvSpPr>
            <a:spLocks noGrp="1"/>
          </p:cNvSpPr>
          <p:nvPr>
            <p:ph type="title"/>
          </p:nvPr>
        </p:nvSpPr>
        <p:spPr/>
        <p:txBody>
          <a:bodyPr/>
          <a:lstStyle/>
          <a:p>
            <a:r>
              <a:rPr lang="en-US" dirty="0"/>
              <a:t>Storytelling – Telling the Story</a:t>
            </a:r>
          </a:p>
        </p:txBody>
      </p:sp>
      <p:sp>
        <p:nvSpPr>
          <p:cNvPr id="3" name="Content Placeholder 2">
            <a:extLst>
              <a:ext uri="{FF2B5EF4-FFF2-40B4-BE49-F238E27FC236}">
                <a16:creationId xmlns:a16="http://schemas.microsoft.com/office/drawing/2014/main" id="{D1922EA9-2149-4B1F-9E0D-5AB199BBB0FA}"/>
              </a:ext>
            </a:extLst>
          </p:cNvPr>
          <p:cNvSpPr>
            <a:spLocks noGrp="1"/>
          </p:cNvSpPr>
          <p:nvPr>
            <p:ph idx="1"/>
          </p:nvPr>
        </p:nvSpPr>
        <p:spPr/>
        <p:txBody>
          <a:bodyPr/>
          <a:lstStyle/>
          <a:p>
            <a:r>
              <a:rPr lang="en-US" dirty="0"/>
              <a:t>Emotion</a:t>
            </a:r>
          </a:p>
          <a:p>
            <a:pPr lvl="1"/>
            <a:r>
              <a:rPr lang="en-US" dirty="0"/>
              <a:t>Humans are emotional creatures</a:t>
            </a:r>
          </a:p>
          <a:p>
            <a:pPr lvl="1"/>
            <a:r>
              <a:rPr lang="en-US" dirty="0"/>
              <a:t>Use of emotions engage jurors in our story</a:t>
            </a:r>
          </a:p>
          <a:p>
            <a:pPr lvl="1"/>
            <a:r>
              <a:rPr lang="en-US" dirty="0"/>
              <a:t>Must find the dominant emotion of the case</a:t>
            </a:r>
          </a:p>
          <a:p>
            <a:pPr lvl="1"/>
            <a:r>
              <a:rPr lang="en-US" dirty="0"/>
              <a:t>Emotion of each witness</a:t>
            </a:r>
          </a:p>
          <a:p>
            <a:pPr lvl="1"/>
            <a:r>
              <a:rPr lang="en-US" dirty="0"/>
              <a:t>Emotion enhances our believability</a:t>
            </a:r>
          </a:p>
          <a:p>
            <a:pPr lvl="1"/>
            <a:endParaRPr lang="en-US" dirty="0"/>
          </a:p>
        </p:txBody>
      </p:sp>
    </p:spTree>
    <p:extLst>
      <p:ext uri="{BB962C8B-B14F-4D97-AF65-F5344CB8AC3E}">
        <p14:creationId xmlns:p14="http://schemas.microsoft.com/office/powerpoint/2010/main" val="282948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Telling the Story</a:t>
            </a:r>
          </a:p>
        </p:txBody>
      </p:sp>
      <p:sp>
        <p:nvSpPr>
          <p:cNvPr id="3" name="Content Placeholder 2"/>
          <p:cNvSpPr>
            <a:spLocks noGrp="1"/>
          </p:cNvSpPr>
          <p:nvPr>
            <p:ph idx="1"/>
          </p:nvPr>
        </p:nvSpPr>
        <p:spPr/>
        <p:txBody>
          <a:bodyPr/>
          <a:lstStyle/>
          <a:p>
            <a:r>
              <a:rPr lang="en-US" dirty="0"/>
              <a:t>Descriptive Language</a:t>
            </a:r>
          </a:p>
          <a:p>
            <a:pPr lvl="1"/>
            <a:r>
              <a:rPr lang="en-US" dirty="0">
                <a:effectLst/>
              </a:rPr>
              <a:t>Language which uses images that appeal to the listener’s senses, helping the listener to imagine how the subject looks, sounds, smells, feels.</a:t>
            </a:r>
          </a:p>
          <a:p>
            <a:pPr lvl="1"/>
            <a:r>
              <a:rPr lang="en-US" dirty="0">
                <a:effectLst/>
              </a:rPr>
              <a:t>Language which creates a mood.</a:t>
            </a:r>
          </a:p>
          <a:p>
            <a:pPr lvl="1"/>
            <a:r>
              <a:rPr lang="en-US" dirty="0">
                <a:effectLst/>
              </a:rPr>
              <a:t>Includes vivid sensory details that paint a picture and paints pictures of the feelings the person, place or thing invokes.</a:t>
            </a:r>
          </a:p>
          <a:p>
            <a:pPr lvl="1"/>
            <a:r>
              <a:rPr lang="en-US" dirty="0">
                <a:effectLst/>
              </a:rPr>
              <a:t>Precise language with specific adjectives, nouns and strong action verbs.</a:t>
            </a:r>
            <a:endParaRPr lang="en-US" dirty="0"/>
          </a:p>
        </p:txBody>
      </p:sp>
    </p:spTree>
    <p:extLst>
      <p:ext uri="{BB962C8B-B14F-4D97-AF65-F5344CB8AC3E}">
        <p14:creationId xmlns:p14="http://schemas.microsoft.com/office/powerpoint/2010/main" val="3856831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Telling the Story</a:t>
            </a:r>
          </a:p>
        </p:txBody>
      </p:sp>
      <p:sp>
        <p:nvSpPr>
          <p:cNvPr id="3" name="Content Placeholder 2"/>
          <p:cNvSpPr>
            <a:spLocks noGrp="1"/>
          </p:cNvSpPr>
          <p:nvPr>
            <p:ph idx="1"/>
          </p:nvPr>
        </p:nvSpPr>
        <p:spPr/>
        <p:txBody>
          <a:bodyPr>
            <a:normAutofit/>
          </a:bodyPr>
          <a:lstStyle/>
          <a:p>
            <a:r>
              <a:rPr lang="en-US" dirty="0"/>
              <a:t>Present Tense</a:t>
            </a:r>
          </a:p>
          <a:p>
            <a:pPr lvl="1"/>
            <a:r>
              <a:rPr lang="en-US" dirty="0">
                <a:effectLst/>
              </a:rPr>
              <a:t>Expresses an action that is currently going on or a state that currently exists.</a:t>
            </a:r>
          </a:p>
          <a:p>
            <a:pPr lvl="1"/>
            <a:r>
              <a:rPr lang="en-US" dirty="0">
                <a:effectLst/>
              </a:rPr>
              <a:t>The present tense uses the verb's base form (write, work), or, for third-person singular subjects, the base form plus an -s ending (he writes, she works). The present tense indicates that an action is present, now, relative to the speaker. </a:t>
            </a:r>
          </a:p>
          <a:p>
            <a:pPr lvl="1"/>
            <a:r>
              <a:rPr lang="en-US" dirty="0">
                <a:effectLst/>
              </a:rPr>
              <a:t>Generally, it is used to describe actions that are factual or habitual -- things that occur in the present but that are not necessarily happening right now.</a:t>
            </a:r>
            <a:endParaRPr lang="en-US" dirty="0"/>
          </a:p>
        </p:txBody>
      </p:sp>
    </p:spTree>
    <p:extLst>
      <p:ext uri="{BB962C8B-B14F-4D97-AF65-F5344CB8AC3E}">
        <p14:creationId xmlns:p14="http://schemas.microsoft.com/office/powerpoint/2010/main" val="3714703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telling the story</a:t>
            </a:r>
          </a:p>
        </p:txBody>
      </p:sp>
      <p:sp>
        <p:nvSpPr>
          <p:cNvPr id="3" name="Content Placeholder 2"/>
          <p:cNvSpPr>
            <a:spLocks noGrp="1"/>
          </p:cNvSpPr>
          <p:nvPr>
            <p:ph idx="1"/>
          </p:nvPr>
        </p:nvSpPr>
        <p:spPr/>
        <p:txBody>
          <a:bodyPr/>
          <a:lstStyle/>
          <a:p>
            <a:r>
              <a:rPr lang="en-US" dirty="0">
                <a:effectLst/>
              </a:rPr>
              <a:t>Active Voice</a:t>
            </a:r>
          </a:p>
          <a:p>
            <a:pPr lvl="1"/>
            <a:r>
              <a:rPr lang="en-US" dirty="0">
                <a:effectLst/>
              </a:rPr>
              <a:t>With active voice, the subject performs the action denoted by the verb.</a:t>
            </a:r>
          </a:p>
          <a:p>
            <a:pPr marL="457200" lvl="1" indent="0">
              <a:buNone/>
            </a:pPr>
            <a:endParaRPr lang="en-US" dirty="0">
              <a:effectLst/>
            </a:endParaRPr>
          </a:p>
          <a:p>
            <a:pPr lvl="1"/>
            <a:r>
              <a:rPr lang="en-US" dirty="0">
                <a:effectLst/>
              </a:rPr>
              <a:t>Because the subject does or “acts upon” the verb in such sentences, the sentences are said to be in the active voice.</a:t>
            </a:r>
            <a:endParaRPr lang="en-US" dirty="0"/>
          </a:p>
          <a:p>
            <a:pPr lvl="1"/>
            <a:endParaRPr lang="en-US" dirty="0">
              <a:effectLst/>
            </a:endParaRPr>
          </a:p>
          <a:p>
            <a:endParaRPr lang="en-US" dirty="0">
              <a:effectLst/>
            </a:endParaRPr>
          </a:p>
        </p:txBody>
      </p:sp>
    </p:spTree>
    <p:extLst>
      <p:ext uri="{BB962C8B-B14F-4D97-AF65-F5344CB8AC3E}">
        <p14:creationId xmlns:p14="http://schemas.microsoft.com/office/powerpoint/2010/main" val="1888380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telling the story</a:t>
            </a:r>
          </a:p>
        </p:txBody>
      </p:sp>
      <p:sp>
        <p:nvSpPr>
          <p:cNvPr id="3" name="Content Placeholder 2"/>
          <p:cNvSpPr>
            <a:spLocks noGrp="1"/>
          </p:cNvSpPr>
          <p:nvPr>
            <p:ph idx="1"/>
          </p:nvPr>
        </p:nvSpPr>
        <p:spPr/>
        <p:txBody>
          <a:bodyPr/>
          <a:lstStyle/>
          <a:p>
            <a:r>
              <a:rPr lang="en-US" dirty="0"/>
              <a:t>Active Voice – Examples</a:t>
            </a:r>
          </a:p>
          <a:p>
            <a:pPr lvl="1"/>
            <a:r>
              <a:rPr lang="en-US" dirty="0">
                <a:effectLst/>
              </a:rPr>
              <a:t>The man must have eaten the hamburger. </a:t>
            </a:r>
          </a:p>
          <a:p>
            <a:pPr lvl="2"/>
            <a:r>
              <a:rPr lang="en-US" dirty="0">
                <a:effectLst/>
              </a:rPr>
              <a:t>Man is the subject; eat is the verb – the subject is doing the verb</a:t>
            </a:r>
          </a:p>
          <a:p>
            <a:pPr lvl="2"/>
            <a:endParaRPr lang="en-US" dirty="0">
              <a:effectLst/>
            </a:endParaRPr>
          </a:p>
          <a:p>
            <a:pPr lvl="1"/>
            <a:r>
              <a:rPr lang="en-US" dirty="0">
                <a:effectLst/>
              </a:rPr>
              <a:t>The woman mailed the letter.</a:t>
            </a:r>
          </a:p>
          <a:p>
            <a:pPr lvl="2"/>
            <a:r>
              <a:rPr lang="en-US" dirty="0">
                <a:effectLst/>
              </a:rPr>
              <a:t>Woman is the subject; mail is the verb – the subject is doing the verb</a:t>
            </a:r>
            <a:endParaRPr lang="en-US" dirty="0"/>
          </a:p>
        </p:txBody>
      </p:sp>
    </p:spTree>
    <p:extLst>
      <p:ext uri="{BB962C8B-B14F-4D97-AF65-F5344CB8AC3E}">
        <p14:creationId xmlns:p14="http://schemas.microsoft.com/office/powerpoint/2010/main" val="3044944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telling the story</a:t>
            </a:r>
          </a:p>
        </p:txBody>
      </p:sp>
      <p:sp>
        <p:nvSpPr>
          <p:cNvPr id="3" name="Content Placeholder 2"/>
          <p:cNvSpPr>
            <a:spLocks noGrp="1"/>
          </p:cNvSpPr>
          <p:nvPr>
            <p:ph idx="1"/>
          </p:nvPr>
        </p:nvSpPr>
        <p:spPr/>
        <p:txBody>
          <a:bodyPr/>
          <a:lstStyle/>
          <a:p>
            <a:r>
              <a:rPr lang="en-US" dirty="0"/>
              <a:t>Active Voice</a:t>
            </a:r>
          </a:p>
          <a:p>
            <a:pPr lvl="1"/>
            <a:r>
              <a:rPr lang="en-US" dirty="0"/>
              <a:t>Contrast to passive voice which is the reverse</a:t>
            </a:r>
          </a:p>
          <a:p>
            <a:pPr lvl="2"/>
            <a:r>
              <a:rPr lang="en-US" dirty="0"/>
              <a:t>Subject is being acted upon by the verb</a:t>
            </a:r>
          </a:p>
          <a:p>
            <a:pPr lvl="1"/>
            <a:r>
              <a:rPr lang="en-US" dirty="0"/>
              <a:t>Examples:</a:t>
            </a:r>
          </a:p>
          <a:p>
            <a:pPr lvl="2"/>
            <a:r>
              <a:rPr lang="en-US" dirty="0"/>
              <a:t>Five hamburgers must have been eaten by the man</a:t>
            </a:r>
          </a:p>
          <a:p>
            <a:pPr lvl="2"/>
            <a:r>
              <a:rPr lang="en-US" dirty="0"/>
              <a:t>The letter was mailed by the woman</a:t>
            </a:r>
          </a:p>
        </p:txBody>
      </p:sp>
    </p:spTree>
    <p:extLst>
      <p:ext uri="{BB962C8B-B14F-4D97-AF65-F5344CB8AC3E}">
        <p14:creationId xmlns:p14="http://schemas.microsoft.com/office/powerpoint/2010/main" val="1148341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B0213-1789-4589-89EB-8792435E0A13}"/>
              </a:ext>
            </a:extLst>
          </p:cNvPr>
          <p:cNvSpPr>
            <a:spLocks noGrp="1"/>
          </p:cNvSpPr>
          <p:nvPr>
            <p:ph type="title"/>
          </p:nvPr>
        </p:nvSpPr>
        <p:spPr/>
        <p:txBody>
          <a:bodyPr/>
          <a:lstStyle/>
          <a:p>
            <a:r>
              <a:rPr lang="en-US" dirty="0"/>
              <a:t>storytelling</a:t>
            </a:r>
          </a:p>
        </p:txBody>
      </p:sp>
      <p:sp>
        <p:nvSpPr>
          <p:cNvPr id="3" name="Content Placeholder 2">
            <a:extLst>
              <a:ext uri="{FF2B5EF4-FFF2-40B4-BE49-F238E27FC236}">
                <a16:creationId xmlns:a16="http://schemas.microsoft.com/office/drawing/2014/main" id="{A2BBB0FB-2535-4AF2-8A12-F93CCC1D4072}"/>
              </a:ext>
            </a:extLst>
          </p:cNvPr>
          <p:cNvSpPr>
            <a:spLocks noGrp="1"/>
          </p:cNvSpPr>
          <p:nvPr>
            <p:ph idx="1"/>
          </p:nvPr>
        </p:nvSpPr>
        <p:spPr/>
        <p:txBody>
          <a:bodyPr/>
          <a:lstStyle/>
          <a:p>
            <a:endParaRPr lang="en-US" dirty="0"/>
          </a:p>
          <a:p>
            <a:r>
              <a:rPr lang="en-US" dirty="0"/>
              <a:t>“If we are to be successful in presenting our case we must not only discover its story; we must become good storytellers as well. Every trial, every … argument for justice is a story – Gerry Spence, Win Your Case</a:t>
            </a:r>
          </a:p>
          <a:p>
            <a:endParaRPr lang="en-US" dirty="0"/>
          </a:p>
          <a:p>
            <a:r>
              <a:rPr lang="en-US" dirty="0"/>
              <a:t>Why is storytelling important?</a:t>
            </a:r>
          </a:p>
        </p:txBody>
      </p:sp>
    </p:spTree>
    <p:extLst>
      <p:ext uri="{BB962C8B-B14F-4D97-AF65-F5344CB8AC3E}">
        <p14:creationId xmlns:p14="http://schemas.microsoft.com/office/powerpoint/2010/main" val="2404667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–telling the story</a:t>
            </a:r>
          </a:p>
        </p:txBody>
      </p:sp>
      <p:sp>
        <p:nvSpPr>
          <p:cNvPr id="3" name="Content Placeholder 2"/>
          <p:cNvSpPr>
            <a:spLocks noGrp="1"/>
          </p:cNvSpPr>
          <p:nvPr>
            <p:ph idx="1"/>
          </p:nvPr>
        </p:nvSpPr>
        <p:spPr/>
        <p:txBody>
          <a:bodyPr/>
          <a:lstStyle/>
          <a:p>
            <a:r>
              <a:rPr lang="en-US" dirty="0"/>
              <a:t>Imagery</a:t>
            </a:r>
          </a:p>
          <a:p>
            <a:pPr lvl="1"/>
            <a:r>
              <a:rPr lang="en-US">
                <a:effectLst/>
              </a:rPr>
              <a:t>Imagery </a:t>
            </a:r>
            <a:r>
              <a:rPr lang="en-US" dirty="0">
                <a:effectLst/>
              </a:rPr>
              <a:t>draws on the five senses: taste, touch, sight, smell, sound.</a:t>
            </a:r>
          </a:p>
          <a:p>
            <a:pPr lvl="1"/>
            <a:r>
              <a:rPr lang="en-US" dirty="0">
                <a:effectLst/>
              </a:rPr>
              <a:t>Imagery can also pertain to details about movement, emotions or sensations of a person such as fear.</a:t>
            </a:r>
            <a:endParaRPr lang="en-US" dirty="0"/>
          </a:p>
        </p:txBody>
      </p:sp>
    </p:spTree>
    <p:extLst>
      <p:ext uri="{BB962C8B-B14F-4D97-AF65-F5344CB8AC3E}">
        <p14:creationId xmlns:p14="http://schemas.microsoft.com/office/powerpoint/2010/main" val="36359626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telling the story</a:t>
            </a:r>
          </a:p>
        </p:txBody>
      </p:sp>
      <p:sp>
        <p:nvSpPr>
          <p:cNvPr id="3" name="Content Placeholder 2"/>
          <p:cNvSpPr>
            <a:spLocks noGrp="1"/>
          </p:cNvSpPr>
          <p:nvPr>
            <p:ph idx="1"/>
          </p:nvPr>
        </p:nvSpPr>
        <p:spPr/>
        <p:txBody>
          <a:bodyPr/>
          <a:lstStyle/>
          <a:p>
            <a:r>
              <a:rPr lang="en-US" dirty="0"/>
              <a:t>Memorable Language – Communication</a:t>
            </a:r>
          </a:p>
          <a:p>
            <a:pPr lvl="1"/>
            <a:r>
              <a:rPr lang="en-US" dirty="0"/>
              <a:t>Parallelism</a:t>
            </a:r>
          </a:p>
          <a:p>
            <a:pPr lvl="2"/>
            <a:r>
              <a:rPr lang="en-US" dirty="0">
                <a:effectLst/>
              </a:rPr>
              <a:t>The use of components in a sentence that are grammatically the same or similar in their construction, sound, meaning or meter.</a:t>
            </a:r>
          </a:p>
          <a:p>
            <a:pPr lvl="2"/>
            <a:r>
              <a:rPr lang="en-US" dirty="0">
                <a:effectLst/>
              </a:rPr>
              <a:t>Adds symmetry, effectiveness and balance.</a:t>
            </a:r>
            <a:endParaRPr lang="en-US" dirty="0"/>
          </a:p>
          <a:p>
            <a:pPr lvl="1"/>
            <a:endParaRPr lang="en-US" dirty="0"/>
          </a:p>
        </p:txBody>
      </p:sp>
    </p:spTree>
    <p:extLst>
      <p:ext uri="{BB962C8B-B14F-4D97-AF65-F5344CB8AC3E}">
        <p14:creationId xmlns:p14="http://schemas.microsoft.com/office/powerpoint/2010/main" val="1286587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telling the story</a:t>
            </a:r>
          </a:p>
        </p:txBody>
      </p:sp>
      <p:sp>
        <p:nvSpPr>
          <p:cNvPr id="3" name="Content Placeholder 2"/>
          <p:cNvSpPr>
            <a:spLocks noGrp="1"/>
          </p:cNvSpPr>
          <p:nvPr>
            <p:ph idx="1"/>
          </p:nvPr>
        </p:nvSpPr>
        <p:spPr/>
        <p:txBody>
          <a:bodyPr/>
          <a:lstStyle/>
          <a:p>
            <a:r>
              <a:rPr lang="en-US" dirty="0"/>
              <a:t>Memorable Language – Communication</a:t>
            </a:r>
          </a:p>
          <a:p>
            <a:pPr lvl="1"/>
            <a:r>
              <a:rPr lang="en-US" dirty="0"/>
              <a:t>Parallelism – Examples</a:t>
            </a:r>
          </a:p>
          <a:p>
            <a:pPr lvl="2"/>
            <a:r>
              <a:rPr lang="en-US" dirty="0"/>
              <a:t>Like father, like son</a:t>
            </a:r>
          </a:p>
          <a:p>
            <a:pPr lvl="2"/>
            <a:r>
              <a:rPr lang="en-US" dirty="0"/>
              <a:t>The escaped criminal was wanted dead or alive</a:t>
            </a:r>
          </a:p>
          <a:p>
            <a:pPr lvl="2"/>
            <a:r>
              <a:rPr lang="en-US" dirty="0"/>
              <a:t>Easy come, easy go</a:t>
            </a:r>
          </a:p>
          <a:p>
            <a:pPr lvl="2"/>
            <a:r>
              <a:rPr lang="en-US" dirty="0"/>
              <a:t>Whether in class, at work, or at home, Jane was always busy</a:t>
            </a:r>
          </a:p>
          <a:p>
            <a:endParaRPr lang="en-US" dirty="0"/>
          </a:p>
        </p:txBody>
      </p:sp>
    </p:spTree>
    <p:extLst>
      <p:ext uri="{BB962C8B-B14F-4D97-AF65-F5344CB8AC3E}">
        <p14:creationId xmlns:p14="http://schemas.microsoft.com/office/powerpoint/2010/main" val="2439552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telling the story</a:t>
            </a:r>
          </a:p>
        </p:txBody>
      </p:sp>
      <p:sp>
        <p:nvSpPr>
          <p:cNvPr id="3" name="Content Placeholder 2"/>
          <p:cNvSpPr>
            <a:spLocks noGrp="1"/>
          </p:cNvSpPr>
          <p:nvPr>
            <p:ph idx="1"/>
          </p:nvPr>
        </p:nvSpPr>
        <p:spPr/>
        <p:txBody>
          <a:bodyPr/>
          <a:lstStyle/>
          <a:p>
            <a:r>
              <a:rPr lang="en-US" dirty="0"/>
              <a:t>Memorable Language – Communication</a:t>
            </a:r>
          </a:p>
          <a:p>
            <a:pPr lvl="1"/>
            <a:r>
              <a:rPr lang="en-US" dirty="0"/>
              <a:t>Antithesis</a:t>
            </a:r>
          </a:p>
          <a:p>
            <a:pPr lvl="2"/>
            <a:r>
              <a:rPr lang="en-US" dirty="0">
                <a:effectLst/>
              </a:rPr>
              <a:t>Introducing two opposites for contrasting effect; stating a proposition that reverses or contrasts with a previous proposition.</a:t>
            </a:r>
          </a:p>
          <a:p>
            <a:pPr lvl="2"/>
            <a:r>
              <a:rPr lang="en-US" dirty="0">
                <a:effectLst/>
              </a:rPr>
              <a:t>Must always contain double meanings due to the reproduction of two ideas within one statement.</a:t>
            </a:r>
            <a:endParaRPr lang="en-US" dirty="0"/>
          </a:p>
          <a:p>
            <a:endParaRPr lang="en-US" dirty="0"/>
          </a:p>
        </p:txBody>
      </p:sp>
    </p:spTree>
    <p:extLst>
      <p:ext uri="{BB962C8B-B14F-4D97-AF65-F5344CB8AC3E}">
        <p14:creationId xmlns:p14="http://schemas.microsoft.com/office/powerpoint/2010/main" val="2392348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telling the story</a:t>
            </a:r>
          </a:p>
        </p:txBody>
      </p:sp>
      <p:sp>
        <p:nvSpPr>
          <p:cNvPr id="3" name="Content Placeholder 2"/>
          <p:cNvSpPr>
            <a:spLocks noGrp="1"/>
          </p:cNvSpPr>
          <p:nvPr>
            <p:ph idx="1"/>
          </p:nvPr>
        </p:nvSpPr>
        <p:spPr/>
        <p:txBody>
          <a:bodyPr/>
          <a:lstStyle/>
          <a:p>
            <a:r>
              <a:rPr lang="en-US" dirty="0"/>
              <a:t>Memorable Language – Communication</a:t>
            </a:r>
          </a:p>
          <a:p>
            <a:pPr lvl="1"/>
            <a:r>
              <a:rPr lang="en-US" dirty="0"/>
              <a:t>Antithesis – Examples:</a:t>
            </a:r>
          </a:p>
          <a:p>
            <a:pPr lvl="2"/>
            <a:r>
              <a:rPr lang="en-US" dirty="0">
                <a:effectLst/>
              </a:rPr>
              <a:t>We must learn to live together as brothers or perish together as fools – Dr. King</a:t>
            </a:r>
          </a:p>
          <a:p>
            <a:pPr lvl="2"/>
            <a:r>
              <a:rPr lang="en-US" dirty="0">
                <a:effectLst/>
              </a:rPr>
              <a:t>Ask not what your country can do for you, ask what you can do for your country – President Kennedy.</a:t>
            </a:r>
          </a:p>
          <a:p>
            <a:pPr lvl="2"/>
            <a:r>
              <a:rPr lang="en-US" dirty="0">
                <a:effectLst/>
              </a:rPr>
              <a:t>Whether we bring our enemies to justice or justice to our enemies, we will prevail – President Bush</a:t>
            </a:r>
            <a:endParaRPr lang="en-US" dirty="0"/>
          </a:p>
          <a:p>
            <a:endParaRPr lang="en-US" dirty="0"/>
          </a:p>
        </p:txBody>
      </p:sp>
    </p:spTree>
    <p:extLst>
      <p:ext uri="{BB962C8B-B14F-4D97-AF65-F5344CB8AC3E}">
        <p14:creationId xmlns:p14="http://schemas.microsoft.com/office/powerpoint/2010/main" val="579390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telling the story</a:t>
            </a:r>
          </a:p>
        </p:txBody>
      </p:sp>
      <p:sp>
        <p:nvSpPr>
          <p:cNvPr id="3" name="Content Placeholder 2"/>
          <p:cNvSpPr>
            <a:spLocks noGrp="1"/>
          </p:cNvSpPr>
          <p:nvPr>
            <p:ph idx="1"/>
          </p:nvPr>
        </p:nvSpPr>
        <p:spPr/>
        <p:txBody>
          <a:bodyPr/>
          <a:lstStyle/>
          <a:p>
            <a:r>
              <a:rPr lang="en-US" dirty="0"/>
              <a:t>Memorable Language – Communication</a:t>
            </a:r>
          </a:p>
          <a:p>
            <a:pPr lvl="1"/>
            <a:r>
              <a:rPr lang="en-US" dirty="0"/>
              <a:t>Contrast</a:t>
            </a:r>
          </a:p>
          <a:p>
            <a:pPr lvl="2"/>
            <a:r>
              <a:rPr lang="en-US" dirty="0">
                <a:effectLst/>
              </a:rPr>
              <a:t>A rhetorical device through which differences between two subjects, places, persons, things or ideas are identified.</a:t>
            </a:r>
          </a:p>
          <a:p>
            <a:pPr lvl="1"/>
            <a:r>
              <a:rPr lang="en-US" dirty="0">
                <a:effectLst/>
              </a:rPr>
              <a:t>Examples:</a:t>
            </a:r>
          </a:p>
          <a:p>
            <a:pPr lvl="2"/>
            <a:r>
              <a:rPr lang="en-US" dirty="0">
                <a:effectLst/>
              </a:rPr>
              <a:t>While Gary was having dinner with his girlfriend, someone was breaking into the store.</a:t>
            </a:r>
          </a:p>
          <a:p>
            <a:pPr lvl="2"/>
            <a:r>
              <a:rPr lang="en-US" dirty="0">
                <a:effectLst/>
              </a:rPr>
              <a:t>While Bill was marking the wall to hang his Elvis, Misty was threatening to say he beat her.</a:t>
            </a:r>
            <a:endParaRPr lang="en-US" dirty="0"/>
          </a:p>
        </p:txBody>
      </p:sp>
    </p:spTree>
    <p:extLst>
      <p:ext uri="{BB962C8B-B14F-4D97-AF65-F5344CB8AC3E}">
        <p14:creationId xmlns:p14="http://schemas.microsoft.com/office/powerpoint/2010/main" val="2973577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telling the story</a:t>
            </a:r>
          </a:p>
        </p:txBody>
      </p:sp>
      <p:sp>
        <p:nvSpPr>
          <p:cNvPr id="3" name="Content Placeholder 2"/>
          <p:cNvSpPr>
            <a:spLocks noGrp="1"/>
          </p:cNvSpPr>
          <p:nvPr>
            <p:ph idx="1"/>
          </p:nvPr>
        </p:nvSpPr>
        <p:spPr/>
        <p:txBody>
          <a:bodyPr/>
          <a:lstStyle/>
          <a:p>
            <a:r>
              <a:rPr lang="en-US" dirty="0"/>
              <a:t>Memorable Language – Communication</a:t>
            </a:r>
          </a:p>
          <a:p>
            <a:pPr lvl="1"/>
            <a:r>
              <a:rPr lang="en-US" dirty="0"/>
              <a:t>Other communication devices</a:t>
            </a:r>
          </a:p>
          <a:p>
            <a:pPr lvl="2"/>
            <a:r>
              <a:rPr lang="en-US" dirty="0"/>
              <a:t>Repetition</a:t>
            </a:r>
          </a:p>
          <a:p>
            <a:pPr lvl="2"/>
            <a:r>
              <a:rPr lang="en-US" dirty="0"/>
              <a:t>Rule of 3’s</a:t>
            </a:r>
          </a:p>
          <a:p>
            <a:pPr lvl="2"/>
            <a:r>
              <a:rPr lang="en-US" dirty="0"/>
              <a:t>Alliterations</a:t>
            </a:r>
          </a:p>
        </p:txBody>
      </p:sp>
    </p:spTree>
    <p:extLst>
      <p:ext uri="{BB962C8B-B14F-4D97-AF65-F5344CB8AC3E}">
        <p14:creationId xmlns:p14="http://schemas.microsoft.com/office/powerpoint/2010/main" val="21461798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telling the story</a:t>
            </a:r>
          </a:p>
        </p:txBody>
      </p:sp>
      <p:sp>
        <p:nvSpPr>
          <p:cNvPr id="3" name="Content Placeholder 2"/>
          <p:cNvSpPr>
            <a:spLocks noGrp="1"/>
          </p:cNvSpPr>
          <p:nvPr>
            <p:ph idx="1"/>
          </p:nvPr>
        </p:nvSpPr>
        <p:spPr/>
        <p:txBody>
          <a:bodyPr/>
          <a:lstStyle/>
          <a:p>
            <a:r>
              <a:rPr lang="en-US" dirty="0"/>
              <a:t>Precise Language</a:t>
            </a:r>
          </a:p>
          <a:p>
            <a:pPr lvl="1"/>
            <a:r>
              <a:rPr lang="en-US" dirty="0"/>
              <a:t>Short, concise words</a:t>
            </a:r>
          </a:p>
          <a:p>
            <a:pPr lvl="1"/>
            <a:r>
              <a:rPr lang="en-US" dirty="0"/>
              <a:t>Short sentences – not writing but speaking</a:t>
            </a:r>
          </a:p>
          <a:p>
            <a:pPr lvl="1"/>
            <a:r>
              <a:rPr lang="en-US" dirty="0"/>
              <a:t>No unnecessary words</a:t>
            </a:r>
          </a:p>
        </p:txBody>
      </p:sp>
    </p:spTree>
    <p:extLst>
      <p:ext uri="{BB962C8B-B14F-4D97-AF65-F5344CB8AC3E}">
        <p14:creationId xmlns:p14="http://schemas.microsoft.com/office/powerpoint/2010/main" val="4994350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telling the story</a:t>
            </a:r>
          </a:p>
        </p:txBody>
      </p:sp>
      <p:sp>
        <p:nvSpPr>
          <p:cNvPr id="3" name="Content Placeholder 2"/>
          <p:cNvSpPr>
            <a:spLocks noGrp="1"/>
          </p:cNvSpPr>
          <p:nvPr>
            <p:ph idx="1"/>
          </p:nvPr>
        </p:nvSpPr>
        <p:spPr/>
        <p:txBody>
          <a:bodyPr/>
          <a:lstStyle/>
          <a:p>
            <a:r>
              <a:rPr lang="en-US" dirty="0"/>
              <a:t>Physicality</a:t>
            </a:r>
          </a:p>
          <a:p>
            <a:pPr lvl="1"/>
            <a:r>
              <a:rPr lang="en-US" dirty="0"/>
              <a:t>Physicality in the courtroom becomes an expression of your story … your thoughts … the emotion of your story… even of you</a:t>
            </a:r>
          </a:p>
          <a:p>
            <a:pPr lvl="1"/>
            <a:r>
              <a:rPr lang="en-US" dirty="0"/>
              <a:t>Use your body, facial expressions, and hands to tell your story</a:t>
            </a:r>
          </a:p>
          <a:p>
            <a:pPr lvl="1"/>
            <a:r>
              <a:rPr lang="en-US" dirty="0"/>
              <a:t>Connect with the jury through eye contact and movement</a:t>
            </a:r>
          </a:p>
          <a:p>
            <a:pPr lvl="1"/>
            <a:r>
              <a:rPr lang="en-US" dirty="0"/>
              <a:t>Move with a purpose</a:t>
            </a:r>
          </a:p>
        </p:txBody>
      </p:sp>
    </p:spTree>
    <p:extLst>
      <p:ext uri="{BB962C8B-B14F-4D97-AF65-F5344CB8AC3E}">
        <p14:creationId xmlns:p14="http://schemas.microsoft.com/office/powerpoint/2010/main" val="23720576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telling the story</a:t>
            </a:r>
          </a:p>
        </p:txBody>
      </p:sp>
      <p:sp>
        <p:nvSpPr>
          <p:cNvPr id="3" name="Content Placeholder 2"/>
          <p:cNvSpPr>
            <a:spLocks noGrp="1"/>
          </p:cNvSpPr>
          <p:nvPr>
            <p:ph idx="1"/>
          </p:nvPr>
        </p:nvSpPr>
        <p:spPr/>
        <p:txBody>
          <a:bodyPr/>
          <a:lstStyle/>
          <a:p>
            <a:r>
              <a:rPr lang="en-US" dirty="0"/>
              <a:t>Delivery</a:t>
            </a:r>
          </a:p>
          <a:p>
            <a:pPr lvl="1"/>
            <a:r>
              <a:rPr lang="en-US" dirty="0"/>
              <a:t>Tone</a:t>
            </a:r>
          </a:p>
          <a:p>
            <a:pPr lvl="2"/>
            <a:r>
              <a:rPr lang="en-US" dirty="0"/>
              <a:t>Match the emotion</a:t>
            </a:r>
          </a:p>
          <a:p>
            <a:pPr lvl="2"/>
            <a:r>
              <a:rPr lang="en-US" dirty="0"/>
              <a:t>Match the action</a:t>
            </a:r>
          </a:p>
          <a:p>
            <a:pPr lvl="1"/>
            <a:r>
              <a:rPr lang="en-US" dirty="0"/>
              <a:t>Pace</a:t>
            </a:r>
          </a:p>
          <a:p>
            <a:pPr lvl="2"/>
            <a:r>
              <a:rPr lang="en-US" dirty="0"/>
              <a:t>Convey the action</a:t>
            </a:r>
          </a:p>
        </p:txBody>
      </p:sp>
    </p:spTree>
    <p:extLst>
      <p:ext uri="{BB962C8B-B14F-4D97-AF65-F5344CB8AC3E}">
        <p14:creationId xmlns:p14="http://schemas.microsoft.com/office/powerpoint/2010/main" val="3939650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8DBBF-AE77-45C0-9850-1E5E95095693}"/>
              </a:ext>
            </a:extLst>
          </p:cNvPr>
          <p:cNvSpPr>
            <a:spLocks noGrp="1"/>
          </p:cNvSpPr>
          <p:nvPr>
            <p:ph type="title"/>
          </p:nvPr>
        </p:nvSpPr>
        <p:spPr/>
        <p:txBody>
          <a:bodyPr/>
          <a:lstStyle/>
          <a:p>
            <a:r>
              <a:rPr lang="en-US" dirty="0"/>
              <a:t>storytelling</a:t>
            </a:r>
          </a:p>
        </p:txBody>
      </p:sp>
      <p:sp>
        <p:nvSpPr>
          <p:cNvPr id="3" name="Content Placeholder 2">
            <a:extLst>
              <a:ext uri="{FF2B5EF4-FFF2-40B4-BE49-F238E27FC236}">
                <a16:creationId xmlns:a16="http://schemas.microsoft.com/office/drawing/2014/main" id="{C84B9652-9152-4A21-AB02-7FBEEE3534B8}"/>
              </a:ext>
            </a:extLst>
          </p:cNvPr>
          <p:cNvSpPr>
            <a:spLocks noGrp="1"/>
          </p:cNvSpPr>
          <p:nvPr>
            <p:ph idx="1"/>
          </p:nvPr>
        </p:nvSpPr>
        <p:spPr/>
        <p:txBody>
          <a:bodyPr/>
          <a:lstStyle/>
          <a:p>
            <a:endParaRPr lang="en-US" dirty="0"/>
          </a:p>
          <a:p>
            <a:r>
              <a:rPr lang="en-US" dirty="0"/>
              <a:t>To become good storytellers we must:</a:t>
            </a:r>
          </a:p>
          <a:p>
            <a:pPr lvl="1"/>
            <a:r>
              <a:rPr lang="en-US" dirty="0"/>
              <a:t>Understand Story Elements</a:t>
            </a:r>
          </a:p>
          <a:p>
            <a:pPr lvl="1"/>
            <a:r>
              <a:rPr lang="en-US" dirty="0"/>
              <a:t>Be Believable and Likable</a:t>
            </a:r>
          </a:p>
          <a:p>
            <a:pPr lvl="1"/>
            <a:r>
              <a:rPr lang="en-US" dirty="0"/>
              <a:t>Know How to Tell a Story</a:t>
            </a:r>
          </a:p>
          <a:p>
            <a:endParaRPr lang="en-US" dirty="0"/>
          </a:p>
        </p:txBody>
      </p:sp>
    </p:spTree>
    <p:extLst>
      <p:ext uri="{BB962C8B-B14F-4D97-AF65-F5344CB8AC3E}">
        <p14:creationId xmlns:p14="http://schemas.microsoft.com/office/powerpoint/2010/main" val="2978455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84C87-7F03-4C7F-AC93-74AE230E2C45}"/>
              </a:ext>
            </a:extLst>
          </p:cNvPr>
          <p:cNvSpPr>
            <a:spLocks noGrp="1"/>
          </p:cNvSpPr>
          <p:nvPr>
            <p:ph type="title"/>
          </p:nvPr>
        </p:nvSpPr>
        <p:spPr/>
        <p:txBody>
          <a:bodyPr/>
          <a:lstStyle/>
          <a:p>
            <a:r>
              <a:rPr lang="en-US" dirty="0"/>
              <a:t>Storytelling – telling the story</a:t>
            </a:r>
          </a:p>
        </p:txBody>
      </p:sp>
      <p:sp>
        <p:nvSpPr>
          <p:cNvPr id="3" name="Content Placeholder 2">
            <a:extLst>
              <a:ext uri="{FF2B5EF4-FFF2-40B4-BE49-F238E27FC236}">
                <a16:creationId xmlns:a16="http://schemas.microsoft.com/office/drawing/2014/main" id="{4466E0ED-8203-4A04-938C-4625EAB8432A}"/>
              </a:ext>
            </a:extLst>
          </p:cNvPr>
          <p:cNvSpPr>
            <a:spLocks noGrp="1"/>
          </p:cNvSpPr>
          <p:nvPr>
            <p:ph idx="1"/>
          </p:nvPr>
        </p:nvSpPr>
        <p:spPr/>
        <p:txBody>
          <a:bodyPr/>
          <a:lstStyle/>
          <a:p>
            <a:r>
              <a:rPr lang="en-US" dirty="0"/>
              <a:t>Delivery</a:t>
            </a:r>
          </a:p>
          <a:p>
            <a:pPr lvl="1"/>
            <a:r>
              <a:rPr lang="en-US" dirty="0"/>
              <a:t>Watch, listen to and read speeches by great orators</a:t>
            </a:r>
          </a:p>
          <a:p>
            <a:pPr lvl="2"/>
            <a:r>
              <a:rPr lang="en-US" dirty="0"/>
              <a:t>Dr. King – Speech at March on Washington</a:t>
            </a:r>
          </a:p>
          <a:p>
            <a:pPr lvl="2"/>
            <a:r>
              <a:rPr lang="en-US" dirty="0"/>
              <a:t>FDR – Speech following Pearl Harbor</a:t>
            </a:r>
          </a:p>
          <a:p>
            <a:pPr lvl="2"/>
            <a:r>
              <a:rPr lang="en-US" dirty="0"/>
              <a:t>JFK – Inaugural Address</a:t>
            </a:r>
          </a:p>
          <a:p>
            <a:pPr lvl="1"/>
            <a:endParaRPr lang="en-US" dirty="0"/>
          </a:p>
        </p:txBody>
      </p:sp>
    </p:spTree>
    <p:extLst>
      <p:ext uri="{BB962C8B-B14F-4D97-AF65-F5344CB8AC3E}">
        <p14:creationId xmlns:p14="http://schemas.microsoft.com/office/powerpoint/2010/main" val="7692692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39B84-BD11-4551-BFF1-15E72622F9B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F9D8E4F-2BCB-4BFF-B46A-BA2BB9C8CAE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925858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opening statement</a:t>
            </a:r>
          </a:p>
        </p:txBody>
      </p:sp>
      <p:sp>
        <p:nvSpPr>
          <p:cNvPr id="3" name="Content Placeholder 2"/>
          <p:cNvSpPr>
            <a:spLocks noGrp="1"/>
          </p:cNvSpPr>
          <p:nvPr>
            <p:ph idx="1"/>
          </p:nvPr>
        </p:nvSpPr>
        <p:spPr/>
        <p:txBody>
          <a:bodyPr/>
          <a:lstStyle/>
          <a:p>
            <a:r>
              <a:rPr lang="en-US" dirty="0"/>
              <a:t>Opening Statements – General</a:t>
            </a:r>
          </a:p>
          <a:p>
            <a:pPr lvl="1"/>
            <a:r>
              <a:rPr lang="en-US" dirty="0">
                <a:effectLst/>
              </a:rPr>
              <a:t>Opening statement provides the jury with the context through which they will view all the evidence</a:t>
            </a:r>
          </a:p>
          <a:p>
            <a:pPr lvl="1"/>
            <a:r>
              <a:rPr lang="en-US" dirty="0">
                <a:effectLst/>
              </a:rPr>
              <a:t>Gets the jury leaning your way</a:t>
            </a:r>
          </a:p>
          <a:p>
            <a:pPr lvl="1"/>
            <a:r>
              <a:rPr lang="en-US" dirty="0">
                <a:effectLst/>
              </a:rPr>
              <a:t>Mind control</a:t>
            </a:r>
          </a:p>
          <a:p>
            <a:pPr lvl="1"/>
            <a:r>
              <a:rPr lang="en-US" dirty="0">
                <a:effectLst/>
              </a:rPr>
              <a:t>Begin with Case Analysis</a:t>
            </a:r>
          </a:p>
          <a:p>
            <a:pPr lvl="2"/>
            <a:r>
              <a:rPr lang="en-US" dirty="0">
                <a:effectLst/>
              </a:rPr>
              <a:t>Determine your legal and factual theories</a:t>
            </a:r>
            <a:endParaRPr lang="en-US" dirty="0"/>
          </a:p>
        </p:txBody>
      </p:sp>
    </p:spTree>
    <p:extLst>
      <p:ext uri="{BB962C8B-B14F-4D97-AF65-F5344CB8AC3E}">
        <p14:creationId xmlns:p14="http://schemas.microsoft.com/office/powerpoint/2010/main" val="40977300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opening statement</a:t>
            </a:r>
          </a:p>
        </p:txBody>
      </p:sp>
      <p:sp>
        <p:nvSpPr>
          <p:cNvPr id="3" name="Content Placeholder 2"/>
          <p:cNvSpPr>
            <a:spLocks noGrp="1"/>
          </p:cNvSpPr>
          <p:nvPr>
            <p:ph idx="1"/>
          </p:nvPr>
        </p:nvSpPr>
        <p:spPr/>
        <p:txBody>
          <a:bodyPr/>
          <a:lstStyle/>
          <a:p>
            <a:r>
              <a:rPr lang="en-US" dirty="0"/>
              <a:t>Elements of an Opening Statement</a:t>
            </a:r>
          </a:p>
          <a:p>
            <a:pPr lvl="1"/>
            <a:r>
              <a:rPr lang="en-US" dirty="0"/>
              <a:t>Theme – the hook which spins the opening in a way that the jury is receptive to it. Start and end with your theme</a:t>
            </a:r>
          </a:p>
          <a:p>
            <a:pPr lvl="1"/>
            <a:r>
              <a:rPr lang="en-US" dirty="0"/>
              <a:t>Story</a:t>
            </a:r>
          </a:p>
          <a:p>
            <a:pPr lvl="1"/>
            <a:r>
              <a:rPr lang="en-US" dirty="0"/>
              <a:t>Foreshadowing the Law – that the jury will need to rely on later in trial</a:t>
            </a:r>
          </a:p>
          <a:p>
            <a:pPr lvl="1"/>
            <a:r>
              <a:rPr lang="en-US" dirty="0"/>
              <a:t>Demand – what you want and what the law and facts demand</a:t>
            </a:r>
          </a:p>
          <a:p>
            <a:pPr lvl="1"/>
            <a:endParaRPr lang="en-US" dirty="0"/>
          </a:p>
        </p:txBody>
      </p:sp>
    </p:spTree>
    <p:extLst>
      <p:ext uri="{BB962C8B-B14F-4D97-AF65-F5344CB8AC3E}">
        <p14:creationId xmlns:p14="http://schemas.microsoft.com/office/powerpoint/2010/main" val="26587357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opening statement</a:t>
            </a:r>
          </a:p>
        </p:txBody>
      </p:sp>
      <p:sp>
        <p:nvSpPr>
          <p:cNvPr id="3" name="Content Placeholder 2"/>
          <p:cNvSpPr>
            <a:spLocks noGrp="1"/>
          </p:cNvSpPr>
          <p:nvPr>
            <p:ph idx="1"/>
          </p:nvPr>
        </p:nvSpPr>
        <p:spPr/>
        <p:txBody>
          <a:bodyPr/>
          <a:lstStyle/>
          <a:p>
            <a:r>
              <a:rPr lang="en-US" dirty="0"/>
              <a:t>The Story</a:t>
            </a:r>
          </a:p>
          <a:p>
            <a:pPr lvl="1"/>
            <a:r>
              <a:rPr lang="en-US" dirty="0"/>
              <a:t>Based on the facts</a:t>
            </a:r>
          </a:p>
          <a:p>
            <a:pPr lvl="1"/>
            <a:r>
              <a:rPr lang="en-US" dirty="0"/>
              <a:t>The meat of the opening</a:t>
            </a:r>
          </a:p>
          <a:p>
            <a:pPr lvl="1"/>
            <a:r>
              <a:rPr lang="en-US" dirty="0"/>
              <a:t>Consider elements of storytelling discussed previously</a:t>
            </a:r>
          </a:p>
          <a:p>
            <a:pPr lvl="1"/>
            <a:r>
              <a:rPr lang="en-US" dirty="0"/>
              <a:t>Use language discussed</a:t>
            </a:r>
          </a:p>
        </p:txBody>
      </p:sp>
    </p:spTree>
    <p:extLst>
      <p:ext uri="{BB962C8B-B14F-4D97-AF65-F5344CB8AC3E}">
        <p14:creationId xmlns:p14="http://schemas.microsoft.com/office/powerpoint/2010/main" val="24311370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opening statement</a:t>
            </a:r>
          </a:p>
        </p:txBody>
      </p:sp>
      <p:sp>
        <p:nvSpPr>
          <p:cNvPr id="3" name="Content Placeholder 2"/>
          <p:cNvSpPr>
            <a:spLocks noGrp="1"/>
          </p:cNvSpPr>
          <p:nvPr>
            <p:ph idx="1"/>
          </p:nvPr>
        </p:nvSpPr>
        <p:spPr/>
        <p:txBody>
          <a:bodyPr>
            <a:normAutofit/>
          </a:bodyPr>
          <a:lstStyle/>
          <a:p>
            <a:r>
              <a:rPr lang="en-US" dirty="0"/>
              <a:t>The Story – Only use facts relevant to your story. Consider these questions:</a:t>
            </a:r>
          </a:p>
          <a:p>
            <a:pPr lvl="1"/>
            <a:r>
              <a:rPr lang="en-US" dirty="0">
                <a:effectLst/>
              </a:rPr>
              <a:t>Are these facts that will help personalize your client?</a:t>
            </a:r>
          </a:p>
          <a:p>
            <a:pPr lvl="1"/>
            <a:r>
              <a:rPr lang="en-US" dirty="0">
                <a:effectLst/>
              </a:rPr>
              <a:t>Are these facts that will provide depth to a necessary character?</a:t>
            </a:r>
          </a:p>
          <a:p>
            <a:pPr lvl="1"/>
            <a:r>
              <a:rPr lang="en-US" dirty="0">
                <a:effectLst/>
              </a:rPr>
              <a:t>Are these facts that will set the scene for what occurred?</a:t>
            </a:r>
          </a:p>
          <a:p>
            <a:pPr lvl="1"/>
            <a:r>
              <a:rPr lang="en-US" dirty="0">
                <a:effectLst/>
              </a:rPr>
              <a:t>Are these facts that will help the jury in understanding the legal and factual issues before them?</a:t>
            </a:r>
          </a:p>
          <a:p>
            <a:pPr lvl="1"/>
            <a:r>
              <a:rPr lang="en-US" dirty="0">
                <a:effectLst/>
              </a:rPr>
              <a:t>Are these facts that will allow me to address a weakness in my case?</a:t>
            </a:r>
          </a:p>
          <a:p>
            <a:pPr lvl="1"/>
            <a:r>
              <a:rPr lang="en-US" dirty="0">
                <a:effectLst/>
              </a:rPr>
              <a:t>Are these facts that will be remembered by the jury later in the trial?</a:t>
            </a:r>
          </a:p>
          <a:p>
            <a:pPr lvl="1"/>
            <a:endParaRPr lang="en-US" dirty="0"/>
          </a:p>
        </p:txBody>
      </p:sp>
    </p:spTree>
    <p:extLst>
      <p:ext uri="{BB962C8B-B14F-4D97-AF65-F5344CB8AC3E}">
        <p14:creationId xmlns:p14="http://schemas.microsoft.com/office/powerpoint/2010/main" val="12509311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opening statement</a:t>
            </a:r>
          </a:p>
        </p:txBody>
      </p:sp>
      <p:sp>
        <p:nvSpPr>
          <p:cNvPr id="3" name="Content Placeholder 2"/>
          <p:cNvSpPr>
            <a:spLocks noGrp="1"/>
          </p:cNvSpPr>
          <p:nvPr>
            <p:ph idx="1"/>
          </p:nvPr>
        </p:nvSpPr>
        <p:spPr/>
        <p:txBody>
          <a:bodyPr/>
          <a:lstStyle/>
          <a:p>
            <a:r>
              <a:rPr lang="en-US" dirty="0"/>
              <a:t>The Story</a:t>
            </a:r>
          </a:p>
          <a:p>
            <a:pPr lvl="1"/>
            <a:r>
              <a:rPr lang="en-US" dirty="0"/>
              <a:t>The Moral Theme</a:t>
            </a:r>
          </a:p>
          <a:p>
            <a:pPr lvl="2"/>
            <a:r>
              <a:rPr lang="en-US" dirty="0"/>
              <a:t>We must let the jury know why they should decide the facts in our favor. </a:t>
            </a:r>
          </a:p>
          <a:p>
            <a:pPr lvl="2"/>
            <a:r>
              <a:rPr lang="en-US" dirty="0"/>
              <a:t>The moral theme is that which answers that question</a:t>
            </a:r>
          </a:p>
          <a:p>
            <a:pPr lvl="2"/>
            <a:endParaRPr lang="en-US" dirty="0"/>
          </a:p>
          <a:p>
            <a:pPr lvl="1"/>
            <a:r>
              <a:rPr lang="en-US" dirty="0"/>
              <a:t>Exhibits</a:t>
            </a:r>
          </a:p>
        </p:txBody>
      </p:sp>
    </p:spTree>
    <p:extLst>
      <p:ext uri="{BB962C8B-B14F-4D97-AF65-F5344CB8AC3E}">
        <p14:creationId xmlns:p14="http://schemas.microsoft.com/office/powerpoint/2010/main" val="288444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Elements to a story</a:t>
            </a:r>
          </a:p>
        </p:txBody>
      </p:sp>
      <p:sp>
        <p:nvSpPr>
          <p:cNvPr id="3" name="Content Placeholder 2"/>
          <p:cNvSpPr>
            <a:spLocks noGrp="1"/>
          </p:cNvSpPr>
          <p:nvPr>
            <p:ph idx="1"/>
          </p:nvPr>
        </p:nvSpPr>
        <p:spPr/>
        <p:txBody>
          <a:bodyPr/>
          <a:lstStyle/>
          <a:p>
            <a:r>
              <a:rPr lang="en-US" dirty="0"/>
              <a:t>Five Basic Elements to a Story</a:t>
            </a:r>
          </a:p>
          <a:p>
            <a:pPr lvl="1"/>
            <a:r>
              <a:rPr lang="en-US" dirty="0"/>
              <a:t>Characters</a:t>
            </a:r>
          </a:p>
          <a:p>
            <a:pPr lvl="1"/>
            <a:r>
              <a:rPr lang="en-US" dirty="0"/>
              <a:t>Setting</a:t>
            </a:r>
          </a:p>
          <a:p>
            <a:pPr lvl="1"/>
            <a:r>
              <a:rPr lang="en-US" dirty="0"/>
              <a:t>Plot</a:t>
            </a:r>
          </a:p>
          <a:p>
            <a:pPr lvl="1"/>
            <a:r>
              <a:rPr lang="en-US" dirty="0"/>
              <a:t>Conflict</a:t>
            </a:r>
          </a:p>
          <a:p>
            <a:pPr lvl="1"/>
            <a:r>
              <a:rPr lang="en-US" dirty="0"/>
              <a:t>Resolution</a:t>
            </a:r>
          </a:p>
        </p:txBody>
      </p:sp>
    </p:spTree>
    <p:extLst>
      <p:ext uri="{BB962C8B-B14F-4D97-AF65-F5344CB8AC3E}">
        <p14:creationId xmlns:p14="http://schemas.microsoft.com/office/powerpoint/2010/main" val="713500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elements to a story</a:t>
            </a:r>
          </a:p>
        </p:txBody>
      </p:sp>
      <p:sp>
        <p:nvSpPr>
          <p:cNvPr id="3" name="Content Placeholder 2"/>
          <p:cNvSpPr>
            <a:spLocks noGrp="1"/>
          </p:cNvSpPr>
          <p:nvPr>
            <p:ph idx="1"/>
          </p:nvPr>
        </p:nvSpPr>
        <p:spPr/>
        <p:txBody>
          <a:bodyPr/>
          <a:lstStyle/>
          <a:p>
            <a:r>
              <a:rPr lang="en-US" dirty="0"/>
              <a:t>Five Basic Elements to a Story</a:t>
            </a:r>
          </a:p>
          <a:p>
            <a:pPr lvl="1"/>
            <a:r>
              <a:rPr lang="en-US" dirty="0"/>
              <a:t>Characters – who the story is about</a:t>
            </a:r>
          </a:p>
          <a:p>
            <a:pPr lvl="2"/>
            <a:r>
              <a:rPr lang="en-US" dirty="0"/>
              <a:t>Descriptions that allow listener to visualize each person or make them come alive</a:t>
            </a:r>
          </a:p>
          <a:p>
            <a:pPr marL="914400" lvl="2" indent="0">
              <a:buNone/>
            </a:pPr>
            <a:endParaRPr lang="en-US" dirty="0"/>
          </a:p>
          <a:p>
            <a:pPr lvl="1"/>
            <a:r>
              <a:rPr lang="en-US" dirty="0"/>
              <a:t>Setting – location of the action</a:t>
            </a:r>
          </a:p>
          <a:p>
            <a:pPr lvl="2"/>
            <a:r>
              <a:rPr lang="en-US" dirty="0"/>
              <a:t>Descriptions of the environment or surroundings that allow listener to picture the scene</a:t>
            </a:r>
          </a:p>
        </p:txBody>
      </p:sp>
    </p:spTree>
    <p:extLst>
      <p:ext uri="{BB962C8B-B14F-4D97-AF65-F5344CB8AC3E}">
        <p14:creationId xmlns:p14="http://schemas.microsoft.com/office/powerpoint/2010/main" val="1242269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elements to a story</a:t>
            </a:r>
          </a:p>
        </p:txBody>
      </p:sp>
      <p:sp>
        <p:nvSpPr>
          <p:cNvPr id="3" name="Content Placeholder 2"/>
          <p:cNvSpPr>
            <a:spLocks noGrp="1"/>
          </p:cNvSpPr>
          <p:nvPr>
            <p:ph idx="1"/>
          </p:nvPr>
        </p:nvSpPr>
        <p:spPr/>
        <p:txBody>
          <a:bodyPr/>
          <a:lstStyle/>
          <a:p>
            <a:r>
              <a:rPr lang="en-US" dirty="0"/>
              <a:t>Five Basic Elements to a Story</a:t>
            </a:r>
          </a:p>
          <a:p>
            <a:pPr lvl="1"/>
            <a:r>
              <a:rPr lang="en-US" dirty="0"/>
              <a:t>Plot – the story.</a:t>
            </a:r>
          </a:p>
          <a:p>
            <a:pPr lvl="2"/>
            <a:r>
              <a:rPr lang="en-US" dirty="0"/>
              <a:t>A beginning, middle and end with necessary descriptions and suspense</a:t>
            </a:r>
          </a:p>
          <a:p>
            <a:pPr marL="914400" lvl="2" indent="0">
              <a:buNone/>
            </a:pPr>
            <a:endParaRPr lang="en-US" dirty="0"/>
          </a:p>
          <a:p>
            <a:pPr lvl="1"/>
            <a:r>
              <a:rPr lang="en-US" dirty="0"/>
              <a:t>Conflict – the issue on which the plot is centered</a:t>
            </a:r>
          </a:p>
          <a:p>
            <a:pPr marL="457200" lvl="1" indent="0">
              <a:buNone/>
            </a:pPr>
            <a:endParaRPr lang="en-US" dirty="0"/>
          </a:p>
          <a:p>
            <a:pPr lvl="1"/>
            <a:r>
              <a:rPr lang="en-US" dirty="0"/>
              <a:t>Resolution – the way the action is resolved</a:t>
            </a:r>
          </a:p>
          <a:p>
            <a:pPr lvl="2"/>
            <a:endParaRPr lang="en-US" dirty="0"/>
          </a:p>
          <a:p>
            <a:pPr marL="914400" lvl="2" indent="0">
              <a:buNone/>
            </a:pPr>
            <a:endParaRPr lang="en-US" dirty="0"/>
          </a:p>
          <a:p>
            <a:pPr lvl="1"/>
            <a:endParaRPr lang="en-US" dirty="0"/>
          </a:p>
        </p:txBody>
      </p:sp>
    </p:spTree>
    <p:extLst>
      <p:ext uri="{BB962C8B-B14F-4D97-AF65-F5344CB8AC3E}">
        <p14:creationId xmlns:p14="http://schemas.microsoft.com/office/powerpoint/2010/main" val="2540529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structure</a:t>
            </a:r>
          </a:p>
        </p:txBody>
      </p:sp>
      <p:sp>
        <p:nvSpPr>
          <p:cNvPr id="3" name="Content Placeholder 2"/>
          <p:cNvSpPr>
            <a:spLocks noGrp="1"/>
          </p:cNvSpPr>
          <p:nvPr>
            <p:ph idx="1"/>
          </p:nvPr>
        </p:nvSpPr>
        <p:spPr/>
        <p:txBody>
          <a:bodyPr/>
          <a:lstStyle/>
          <a:p>
            <a:r>
              <a:rPr lang="en-US" dirty="0"/>
              <a:t>Story structure – Freytag’s Pyramid</a:t>
            </a:r>
          </a:p>
          <a:p>
            <a:pPr lvl="1"/>
            <a:r>
              <a:rPr lang="en-US" dirty="0">
                <a:effectLst/>
              </a:rPr>
              <a:t>Gustav Freytag was a 19</a:t>
            </a:r>
            <a:r>
              <a:rPr lang="en-US" baseline="30000" dirty="0">
                <a:effectLst/>
              </a:rPr>
              <a:t>th</a:t>
            </a:r>
            <a:r>
              <a:rPr lang="en-US" dirty="0">
                <a:effectLst/>
              </a:rPr>
              <a:t> Century German Novelist who saw common patterns in the plots of stories and novels and developed a diagram to analyze them using a pyramid.</a:t>
            </a:r>
            <a:endParaRPr lang="en-US" dirty="0"/>
          </a:p>
        </p:txBody>
      </p:sp>
    </p:spTree>
    <p:extLst>
      <p:ext uri="{BB962C8B-B14F-4D97-AF65-F5344CB8AC3E}">
        <p14:creationId xmlns:p14="http://schemas.microsoft.com/office/powerpoint/2010/main" val="3595156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structure</a:t>
            </a:r>
          </a:p>
        </p:txBody>
      </p:sp>
      <p:pic>
        <p:nvPicPr>
          <p:cNvPr id="4" name="Content Placeholder 3" descr="&lt;strong&gt;Freytag's Pyramid&lt;/strong&gt;:"/>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4294" y="2097088"/>
            <a:ext cx="8729931" cy="3803380"/>
          </a:xfrm>
        </p:spPr>
      </p:pic>
    </p:spTree>
    <p:extLst>
      <p:ext uri="{BB962C8B-B14F-4D97-AF65-F5344CB8AC3E}">
        <p14:creationId xmlns:p14="http://schemas.microsoft.com/office/powerpoint/2010/main" val="4166335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Storytelling - structure</a:t>
            </a:r>
          </a:p>
        </p:txBody>
      </p:sp>
      <p:sp>
        <p:nvSpPr>
          <p:cNvPr id="3" name="Content Placeholder 2"/>
          <p:cNvSpPr>
            <a:spLocks noGrp="1"/>
          </p:cNvSpPr>
          <p:nvPr>
            <p:ph idx="1"/>
          </p:nvPr>
        </p:nvSpPr>
        <p:spPr/>
        <p:txBody>
          <a:bodyPr/>
          <a:lstStyle/>
          <a:p>
            <a:r>
              <a:rPr lang="en-US" dirty="0"/>
              <a:t>Story structure – Freytag’s Pyramid</a:t>
            </a:r>
          </a:p>
          <a:p>
            <a:pPr lvl="1"/>
            <a:r>
              <a:rPr lang="en-US" b="1" dirty="0">
                <a:effectLst/>
              </a:rPr>
              <a:t>Exposition</a:t>
            </a:r>
            <a:r>
              <a:rPr lang="en-US" dirty="0">
                <a:effectLst/>
              </a:rPr>
              <a:t> – the setting of the scene which introduces the characters and setting; providing description and background.</a:t>
            </a:r>
          </a:p>
          <a:p>
            <a:pPr lvl="1"/>
            <a:r>
              <a:rPr lang="en-US" b="1" dirty="0">
                <a:effectLst/>
              </a:rPr>
              <a:t>Inciting Incident</a:t>
            </a:r>
            <a:r>
              <a:rPr lang="en-US" dirty="0">
                <a:effectLst/>
              </a:rPr>
              <a:t> – The event that usually signals the beginning of the main conflict. This is often called the complication. It is what happens to begin the action.</a:t>
            </a:r>
          </a:p>
          <a:p>
            <a:pPr lvl="1"/>
            <a:r>
              <a:rPr lang="en-US" b="1" dirty="0">
                <a:effectLst/>
              </a:rPr>
              <a:t>Rising Action</a:t>
            </a:r>
            <a:r>
              <a:rPr lang="en-US" dirty="0">
                <a:effectLst/>
              </a:rPr>
              <a:t> – The story builds and gets more exciting.</a:t>
            </a:r>
          </a:p>
          <a:p>
            <a:pPr lvl="1"/>
            <a:r>
              <a:rPr lang="en-US" b="1" dirty="0">
                <a:effectLst/>
              </a:rPr>
              <a:t>Climax</a:t>
            </a:r>
            <a:r>
              <a:rPr lang="en-US" dirty="0">
                <a:effectLst/>
              </a:rPr>
              <a:t> – The moment of greatest tension in a story – often the most exciting event; the event that the rising action builds up to and that the falling action follows.</a:t>
            </a:r>
          </a:p>
          <a:p>
            <a:pPr marL="457200" lvl="1" indent="0">
              <a:buNone/>
            </a:pPr>
            <a:endParaRPr lang="en-US" dirty="0">
              <a:effectLst/>
            </a:endParaRPr>
          </a:p>
          <a:p>
            <a:pPr lvl="1"/>
            <a:endParaRPr lang="en-US" dirty="0"/>
          </a:p>
        </p:txBody>
      </p:sp>
    </p:spTree>
    <p:extLst>
      <p:ext uri="{BB962C8B-B14F-4D97-AF65-F5344CB8AC3E}">
        <p14:creationId xmlns:p14="http://schemas.microsoft.com/office/powerpoint/2010/main" val="4125769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TM04033919[[fn=Circuit]]</Template>
  <TotalTime>293</TotalTime>
  <Words>1694</Words>
  <Application>Microsoft Office PowerPoint</Application>
  <PresentationFormat>Widescreen</PresentationFormat>
  <Paragraphs>198</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Trebuchet MS</vt:lpstr>
      <vt:lpstr>Tw Cen MT</vt:lpstr>
      <vt:lpstr>Circuit</vt:lpstr>
      <vt:lpstr>Storytelling</vt:lpstr>
      <vt:lpstr>storytelling</vt:lpstr>
      <vt:lpstr>storytelling</vt:lpstr>
      <vt:lpstr>Storytelling – Elements to a story</vt:lpstr>
      <vt:lpstr>Storytelling – elements to a story</vt:lpstr>
      <vt:lpstr>Storytelling – elements to a story</vt:lpstr>
      <vt:lpstr>Storytelling - structure</vt:lpstr>
      <vt:lpstr>Storytelling - structure</vt:lpstr>
      <vt:lpstr>Storytelling - structure</vt:lpstr>
      <vt:lpstr>Storytelling - structure</vt:lpstr>
      <vt:lpstr>Storytelling – believable and likable</vt:lpstr>
      <vt:lpstr>Storytelling – believable and likable</vt:lpstr>
      <vt:lpstr>Storytelling – believable and likable</vt:lpstr>
      <vt:lpstr>Storytelling – Telling the Story</vt:lpstr>
      <vt:lpstr>Storytelling – Telling the Story</vt:lpstr>
      <vt:lpstr>Storytelling – Telling the Story</vt:lpstr>
      <vt:lpstr>Storytelling – telling the story</vt:lpstr>
      <vt:lpstr>Storytelling – telling the story</vt:lpstr>
      <vt:lpstr>Storytelling – telling the story</vt:lpstr>
      <vt:lpstr>Storytelling –telling the story</vt:lpstr>
      <vt:lpstr>Storytelling – telling the story</vt:lpstr>
      <vt:lpstr>Storytelling – telling the story</vt:lpstr>
      <vt:lpstr>Storytelling – telling the story</vt:lpstr>
      <vt:lpstr>Storytelling – telling the story</vt:lpstr>
      <vt:lpstr>Storytelling – telling the story</vt:lpstr>
      <vt:lpstr>Storytelling – telling the story</vt:lpstr>
      <vt:lpstr>Storytelling – telling the story</vt:lpstr>
      <vt:lpstr>Storytelling – telling the story</vt:lpstr>
      <vt:lpstr>Storytelling – telling the story</vt:lpstr>
      <vt:lpstr>Storytelling – telling the story</vt:lpstr>
      <vt:lpstr>PowerPoint Presentation</vt:lpstr>
      <vt:lpstr>Storytelling – opening statement</vt:lpstr>
      <vt:lpstr>Storytelling – opening statement</vt:lpstr>
      <vt:lpstr>Storytelling – opening statement</vt:lpstr>
      <vt:lpstr>Storytelling – opening statement</vt:lpstr>
      <vt:lpstr>Storytelling – opening statement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Storytelling – opening statement</dc:title>
  <dc:creator>Jim Roberts</dc:creator>
  <cp:lastModifiedBy>Jim Roberts</cp:lastModifiedBy>
  <cp:revision>25</cp:revision>
  <dcterms:created xsi:type="dcterms:W3CDTF">2017-07-25T18:14:31Z</dcterms:created>
  <dcterms:modified xsi:type="dcterms:W3CDTF">2018-12-14T16:11:46Z</dcterms:modified>
</cp:coreProperties>
</file>